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57" r:id="rId3"/>
    <p:sldId id="258" r:id="rId4"/>
    <p:sldId id="259" r:id="rId5"/>
    <p:sldId id="263" r:id="rId6"/>
    <p:sldId id="266" r:id="rId7"/>
    <p:sldId id="267" r:id="rId8"/>
    <p:sldId id="284" r:id="rId9"/>
    <p:sldId id="285" r:id="rId10"/>
    <p:sldId id="286" r:id="rId11"/>
    <p:sldId id="271" r:id="rId12"/>
    <p:sldId id="272" r:id="rId13"/>
    <p:sldId id="274" r:id="rId14"/>
    <p:sldId id="275" r:id="rId15"/>
    <p:sldId id="280" r:id="rId16"/>
    <p:sldId id="281" r:id="rId17"/>
    <p:sldId id="282" r:id="rId18"/>
    <p:sldId id="291" r:id="rId19"/>
    <p:sldId id="289" r:id="rId20"/>
    <p:sldId id="29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1" autoAdjust="0"/>
    <p:restoredTop sz="86122" autoAdjust="0"/>
  </p:normalViewPr>
  <p:slideViewPr>
    <p:cSldViewPr snapToGrid="0">
      <p:cViewPr varScale="1">
        <p:scale>
          <a:sx n="87" d="100"/>
          <a:sy n="87" d="100"/>
        </p:scale>
        <p:origin x="236" y="64"/>
      </p:cViewPr>
      <p:guideLst/>
    </p:cSldViewPr>
  </p:slideViewPr>
  <p:notesTextViewPr>
    <p:cViewPr>
      <p:scale>
        <a:sx n="1" d="1"/>
        <a:sy n="1" d="1"/>
      </p:scale>
      <p:origin x="0" y="0"/>
    </p:cViewPr>
  </p:notesTextViewPr>
  <p:sorterViewPr>
    <p:cViewPr>
      <p:scale>
        <a:sx n="100" d="100"/>
        <a:sy n="100" d="100"/>
      </p:scale>
      <p:origin x="0" y="-556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EFD169-399A-468C-A553-E10A520BB81D}" type="datetimeFigureOut">
              <a:rPr lang="en-GB" smtClean="0"/>
              <a:t>27/04/2023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8751D5-52FA-426B-B92B-46BE196A4542}" type="slidenum">
              <a:rPr lang="en-GB" smtClean="0"/>
              <a:t>‹#›</a:t>
            </a:fld>
            <a:endParaRPr lang="en-GB"/>
          </a:p>
        </p:txBody>
      </p:sp>
    </p:spTree>
    <p:extLst>
      <p:ext uri="{BB962C8B-B14F-4D97-AF65-F5344CB8AC3E}">
        <p14:creationId xmlns:p14="http://schemas.microsoft.com/office/powerpoint/2010/main" val="22126762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08751D5-52FA-426B-B92B-46BE196A4542}" type="slidenum">
              <a:rPr lang="en-GB" smtClean="0"/>
              <a:t>16</a:t>
            </a:fld>
            <a:endParaRPr lang="en-GB"/>
          </a:p>
        </p:txBody>
      </p:sp>
    </p:spTree>
    <p:extLst>
      <p:ext uri="{BB962C8B-B14F-4D97-AF65-F5344CB8AC3E}">
        <p14:creationId xmlns:p14="http://schemas.microsoft.com/office/powerpoint/2010/main" val="4127155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4/27/2023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4/27/2023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4/27/2023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4/27/2023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4/27/2023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4/27/2023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4/27/2023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4/27/2023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IN" altLang="en-US"/>
              <a:t>				  </a:t>
            </a:r>
            <a:br>
              <a:rPr lang="en-IN" altLang="en-US"/>
            </a:br>
            <a:r>
              <a:rPr lang="en-IN" altLang="en-US"/>
              <a:t>                                </a:t>
            </a:r>
            <a:r>
              <a:rPr lang="en-IN" altLang="en-US">
                <a:latin typeface="Arial Black" panose="020B0A04020102020204" charset="0"/>
                <a:cs typeface="Arial Black" panose="020B0A04020102020204" charset="0"/>
              </a:rPr>
              <a:t>  </a:t>
            </a:r>
            <a:br>
              <a:rPr lang="en-IN" altLang="en-US">
                <a:latin typeface="Arial Black" panose="020B0A04020102020204" charset="0"/>
                <a:cs typeface="Arial Black" panose="020B0A04020102020204" charset="0"/>
              </a:rPr>
            </a:br>
            <a:r>
              <a:rPr lang="en-IN" altLang="en-US">
                <a:latin typeface="Arial Black" panose="020B0A04020102020204" charset="0"/>
                <a:cs typeface="Arial Black" panose="020B0A04020102020204" charset="0"/>
              </a:rPr>
              <a:t>                       </a:t>
            </a:r>
            <a:r>
              <a:rPr lang="en-IN" altLang="en-US" sz="2400" u="sng">
                <a:latin typeface="Arial Black" panose="020B0A04020102020204" charset="0"/>
                <a:cs typeface="Arial Black" panose="020B0A04020102020204" charset="0"/>
              </a:rPr>
              <a:t>MINI PROJECT-1</a:t>
            </a:r>
            <a:br>
              <a:rPr lang="en-IN" altLang="en-US" sz="2400" u="sng">
                <a:latin typeface="Arial Black" panose="020B0A04020102020204" charset="0"/>
                <a:cs typeface="Arial Black" panose="020B0A04020102020204" charset="0"/>
              </a:rPr>
            </a:br>
            <a:br>
              <a:rPr lang="en-IN" altLang="en-US" sz="2400" u="sng">
                <a:latin typeface="Arial Black" panose="020B0A04020102020204" charset="0"/>
                <a:cs typeface="Arial Black" panose="020B0A04020102020204" charset="0"/>
              </a:rPr>
            </a:br>
            <a:r>
              <a:rPr lang="en-IN" altLang="en-US" sz="2400">
                <a:latin typeface="Arial Black" panose="020B0A04020102020204" charset="0"/>
                <a:cs typeface="Arial Black" panose="020B0A04020102020204" charset="0"/>
              </a:rPr>
              <a:t>                                     </a:t>
            </a:r>
            <a:r>
              <a:rPr lang="en-IN" altLang="en-US" sz="2400" u="sng">
                <a:latin typeface="Arial Black" panose="020B0A04020102020204" charset="0"/>
                <a:cs typeface="Arial Black" panose="020B0A04020102020204" charset="0"/>
              </a:rPr>
              <a:t> PROJECT REPORT FILE</a:t>
            </a:r>
            <a:br>
              <a:rPr lang="en-IN" altLang="en-US" sz="2400" b="1" u="sng"/>
            </a:br>
            <a:br>
              <a:rPr lang="en-IN" altLang="en-US" sz="2400" b="1" u="sng"/>
            </a:br>
            <a:br>
              <a:rPr lang="en-IN" altLang="en-US" sz="2400" b="1" u="sng"/>
            </a:br>
            <a:br>
              <a:rPr lang="en-IN" altLang="en-US" sz="2400" b="1" u="sng"/>
            </a:br>
            <a:br>
              <a:rPr lang="en-IN" altLang="en-US" sz="2400" b="1" u="sng"/>
            </a:br>
            <a:br>
              <a:rPr lang="en-IN" altLang="en-US" sz="2400" b="1" u="sng"/>
            </a:br>
            <a:endParaRPr lang="en-IN" altLang="en-US" sz="2400" b="1" u="sng"/>
          </a:p>
        </p:txBody>
      </p:sp>
      <p:pic>
        <p:nvPicPr>
          <p:cNvPr id="7" name="Content Placeholder 6" descr="Picture1"/>
          <p:cNvPicPr>
            <a:picLocks noGrp="1" noChangeAspect="1"/>
          </p:cNvPicPr>
          <p:nvPr>
            <p:ph idx="1"/>
          </p:nvPr>
        </p:nvPicPr>
        <p:blipFill>
          <a:blip r:embed="rId2"/>
          <a:stretch>
            <a:fillRect/>
          </a:stretch>
        </p:blipFill>
        <p:spPr>
          <a:xfrm>
            <a:off x="2767330" y="1377315"/>
            <a:ext cx="6311265" cy="2018030"/>
          </a:xfrm>
          <a:prstGeom prst="rect">
            <a:avLst/>
          </a:prstGeom>
        </p:spPr>
      </p:pic>
      <p:sp>
        <p:nvSpPr>
          <p:cNvPr id="100" name="Text Box 99"/>
          <p:cNvSpPr txBox="1"/>
          <p:nvPr/>
        </p:nvSpPr>
        <p:spPr>
          <a:xfrm>
            <a:off x="3556000" y="3637280"/>
            <a:ext cx="5080000" cy="583565"/>
          </a:xfrm>
          <a:prstGeom prst="rect">
            <a:avLst/>
          </a:prstGeom>
          <a:noFill/>
          <a:ln w="9525">
            <a:noFill/>
          </a:ln>
        </p:spPr>
        <p:txBody>
          <a:bodyPr wrap="square">
            <a:spAutoFit/>
          </a:bodyPr>
          <a:lstStyle/>
          <a:p>
            <a:pPr indent="0" algn="ctr"/>
            <a:r>
              <a:rPr lang="en-US" sz="1600" b="0">
                <a:latin typeface="Times New Roman" panose="02020603050405020304" charset="0"/>
                <a:cs typeface="Calibri" panose="020F0502020204030204" charset="0"/>
              </a:rPr>
              <a:t>Department of Computer Science &amp; Application</a:t>
            </a:r>
            <a:endParaRPr lang="en-US" sz="1600" b="1" u="sng">
              <a:uFill>
                <a:solidFill>
                  <a:srgbClr val="000000"/>
                </a:solidFill>
              </a:uFill>
              <a:latin typeface="Times New Roman" panose="02020603050405020304" charset="0"/>
            </a:endParaRPr>
          </a:p>
          <a:p>
            <a:pPr indent="0" algn="ctr"/>
            <a:r>
              <a:rPr lang="en-US" sz="1600" b="1" u="sng">
                <a:uFill>
                  <a:solidFill>
                    <a:srgbClr val="000000"/>
                  </a:solidFill>
                </a:uFill>
                <a:latin typeface="Times New Roman" panose="02020603050405020304" charset="0"/>
              </a:rPr>
              <a:t>Institute of Engineering &amp; Technology</a:t>
            </a:r>
            <a:endParaRPr lang="en-US"/>
          </a:p>
        </p:txBody>
      </p:sp>
      <p:sp>
        <p:nvSpPr>
          <p:cNvPr id="10" name="Text Box 9"/>
          <p:cNvSpPr txBox="1"/>
          <p:nvPr/>
        </p:nvSpPr>
        <p:spPr>
          <a:xfrm>
            <a:off x="2343607" y="4789628"/>
            <a:ext cx="8855710" cy="2308324"/>
          </a:xfrm>
          <a:prstGeom prst="rect">
            <a:avLst/>
          </a:prstGeom>
          <a:noFill/>
          <a:ln w="9525">
            <a:noFill/>
          </a:ln>
        </p:spPr>
        <p:txBody>
          <a:bodyPr wrap="square">
            <a:spAutoFit/>
          </a:bodyPr>
          <a:lstStyle/>
          <a:p>
            <a:pPr indent="0"/>
            <a:r>
              <a:rPr lang="en-US" sz="1600" b="1" dirty="0">
                <a:latin typeface="Times New Roman" panose="02020603050405020304" charset="0"/>
                <a:cs typeface="Calibri" panose="020F0502020204030204" charset="0"/>
              </a:rPr>
              <a:t>SUBMITTED TO: -                               </a:t>
            </a:r>
            <a:r>
              <a:rPr lang="en-IN" altLang="en-US" sz="1600" b="1" dirty="0">
                <a:latin typeface="Times New Roman" panose="02020603050405020304" charset="0"/>
                <a:cs typeface="Calibri" panose="020F0502020204030204" charset="0"/>
              </a:rPr>
              <a:t>                    </a:t>
            </a:r>
            <a:r>
              <a:rPr lang="en-US" sz="1600" b="1" dirty="0">
                <a:latin typeface="Times New Roman" panose="02020603050405020304" charset="0"/>
                <a:cs typeface="Calibri" panose="020F0502020204030204" charset="0"/>
              </a:rPr>
              <a:t>   SUBMITTED BY: -</a:t>
            </a:r>
          </a:p>
          <a:p>
            <a:pPr indent="0"/>
            <a:r>
              <a:rPr lang="en-IN" altLang="en-US" sz="1600" b="1" dirty="0" err="1">
                <a:latin typeface="Times New Roman" panose="02020603050405020304" charset="0"/>
                <a:cs typeface="Calibri" panose="020F0502020204030204" charset="0"/>
              </a:rPr>
              <a:t>Mrs.Gurpreet</a:t>
            </a:r>
            <a:r>
              <a:rPr lang="en-IN" altLang="en-US" sz="1600" b="1" dirty="0">
                <a:latin typeface="Times New Roman" panose="02020603050405020304" charset="0"/>
                <a:cs typeface="Calibri" panose="020F0502020204030204" charset="0"/>
              </a:rPr>
              <a:t> Kaur                                                      Aryan Bhatt(201500144)</a:t>
            </a:r>
          </a:p>
          <a:p>
            <a:pPr indent="0"/>
            <a:r>
              <a:rPr lang="en-US" sz="1600" b="1" dirty="0">
                <a:latin typeface="Times New Roman" panose="02020603050405020304" charset="0"/>
                <a:cs typeface="Calibri" panose="020F0502020204030204" charset="0"/>
              </a:rPr>
              <a:t>(Technical Trainer)                                                        Divya prakash </a:t>
            </a:r>
            <a:r>
              <a:rPr lang="en-US" sz="1600" b="1" dirty="0" err="1">
                <a:latin typeface="Times New Roman" panose="02020603050405020304" charset="0"/>
                <a:cs typeface="Calibri" panose="020F0502020204030204" charset="0"/>
              </a:rPr>
              <a:t>gupta</a:t>
            </a:r>
            <a:r>
              <a:rPr lang="en-IN" altLang="en-US" sz="1600" b="1" dirty="0">
                <a:latin typeface="Times New Roman" panose="02020603050405020304" charset="0"/>
                <a:cs typeface="Calibri" panose="020F0502020204030204" charset="0"/>
              </a:rPr>
              <a:t> (201500228)</a:t>
            </a:r>
          </a:p>
          <a:p>
            <a:pPr indent="0"/>
            <a:r>
              <a:rPr lang="en-IN" altLang="en-US" sz="1600" b="1" dirty="0">
                <a:latin typeface="Times New Roman" panose="02020603050405020304" charset="0"/>
                <a:cs typeface="Calibri" panose="020F0502020204030204" charset="0"/>
              </a:rPr>
              <a:t>                                                                                         Shubham Srivastava (201500779)  </a:t>
            </a:r>
            <a:endParaRPr lang="en-US" sz="1600" b="1" dirty="0">
              <a:latin typeface="Times New Roman" panose="02020603050405020304" charset="0"/>
              <a:cs typeface="Calibri" panose="020F0502020204030204" charset="0"/>
            </a:endParaRPr>
          </a:p>
          <a:p>
            <a:pPr indent="0"/>
            <a:r>
              <a:rPr lang="en-US" sz="1600" b="1" dirty="0">
                <a:latin typeface="Times New Roman" panose="02020603050405020304" charset="0"/>
                <a:cs typeface="Calibri" panose="020F0502020204030204" charset="0"/>
              </a:rPr>
              <a:t> </a:t>
            </a:r>
            <a:r>
              <a:rPr lang="en-IN" altLang="en-US" sz="1600" b="1" dirty="0">
                <a:latin typeface="Times New Roman" panose="02020603050405020304" charset="0"/>
                <a:cs typeface="Calibri" panose="020F0502020204030204" charset="0"/>
              </a:rPr>
              <a:t>                                                                         </a:t>
            </a:r>
          </a:p>
          <a:p>
            <a:pPr indent="0"/>
            <a:r>
              <a:rPr lang="en-IN" altLang="en-US" sz="1600" b="1" dirty="0">
                <a:latin typeface="Times New Roman" panose="02020603050405020304" charset="0"/>
                <a:cs typeface="Calibri" panose="020F0502020204030204" charset="0"/>
              </a:rPr>
              <a:t>                                                                                        </a:t>
            </a:r>
          </a:p>
          <a:p>
            <a:pPr indent="0"/>
            <a:r>
              <a:rPr lang="en-IN" altLang="en-US" sz="1600" b="0" dirty="0">
                <a:latin typeface="Times New Roman" panose="02020603050405020304" charset="0"/>
                <a:cs typeface="Calibri" panose="020F0502020204030204" charset="0"/>
              </a:rPr>
              <a:t>                                                                                         </a:t>
            </a:r>
            <a:r>
              <a:rPr lang="en-US" sz="1600" b="0" dirty="0">
                <a:latin typeface="Times New Roman" panose="02020603050405020304" charset="0"/>
                <a:cs typeface="Calibri" panose="020F0502020204030204" charset="0"/>
              </a:rPr>
              <a:t>                 </a:t>
            </a:r>
            <a:r>
              <a:rPr lang="en-IN" altLang="en-US" sz="1600" b="0" dirty="0">
                <a:latin typeface="Times New Roman" panose="02020603050405020304" charset="0"/>
                <a:cs typeface="Calibri" panose="020F0502020204030204" charset="0"/>
              </a:rPr>
              <a:t>        </a:t>
            </a:r>
            <a:r>
              <a:rPr lang="en-US" sz="1600" b="0" dirty="0">
                <a:latin typeface="Times New Roman" panose="02020603050405020304" charset="0"/>
                <a:cs typeface="Calibri" panose="020F0502020204030204" charset="0"/>
              </a:rPr>
              <a:t>                               </a:t>
            </a:r>
            <a:r>
              <a:rPr lang="en-IN" altLang="en-US" sz="1600" b="0" dirty="0">
                <a:latin typeface="Times New Roman" panose="02020603050405020304" charset="0"/>
                <a:cs typeface="Calibri" panose="020F0502020204030204" charset="0"/>
              </a:rPr>
              <a:t>                       </a:t>
            </a:r>
            <a:endParaRPr lang="en-US" sz="1600" b="0" dirty="0">
              <a:latin typeface="Times New Roman" panose="02020603050405020304" charset="0"/>
              <a:cs typeface="Calibri" panose="020F0502020204030204" charset="0"/>
            </a:endParaRPr>
          </a:p>
          <a:p>
            <a:pPr indent="0"/>
            <a:r>
              <a:rPr lang="en-US" sz="1600" b="0" dirty="0">
                <a:latin typeface="Times New Roman" panose="02020603050405020304" charset="0"/>
                <a:cs typeface="Calibri" panose="020F0502020204030204" charset="0"/>
              </a:rPr>
              <a:t>                                                              </a:t>
            </a:r>
            <a:r>
              <a:rPr lang="en-IN" altLang="en-US" sz="1600" b="0" dirty="0">
                <a:latin typeface="Times New Roman" panose="02020603050405020304" charset="0"/>
                <a:cs typeface="Calibri" panose="020F0502020204030204" charset="0"/>
              </a:rPr>
              <a:t>       </a:t>
            </a:r>
            <a:r>
              <a:rPr lang="en-US" sz="1600" b="0" dirty="0">
                <a:latin typeface="Times New Roman" panose="02020603050405020304" charset="0"/>
                <a:cs typeface="Calibri" panose="020F0502020204030204" charset="0"/>
              </a:rPr>
              <a:t> </a:t>
            </a:r>
          </a:p>
          <a:p>
            <a:pPr indent="0"/>
            <a:r>
              <a:rPr lang="en-US" sz="1600" b="0" dirty="0">
                <a:latin typeface="Times New Roman" panose="02020603050405020304" charset="0"/>
                <a:cs typeface="Calibri" panose="020F0502020204030204" charset="0"/>
              </a:rPr>
              <a:t>   </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IN" altLang="en-US" b="1" u="sng"/>
              <a:t>Java Script</a:t>
            </a:r>
          </a:p>
        </p:txBody>
      </p:sp>
      <p:sp>
        <p:nvSpPr>
          <p:cNvPr id="3" name="Content Placeholder 2"/>
          <p:cNvSpPr>
            <a:spLocks noGrp="1"/>
          </p:cNvSpPr>
          <p:nvPr>
            <p:ph sz="half" idx="1"/>
          </p:nvPr>
        </p:nvSpPr>
        <p:spPr>
          <a:xfrm>
            <a:off x="254635" y="1470025"/>
            <a:ext cx="6236335" cy="5280025"/>
          </a:xfrm>
        </p:spPr>
        <p:txBody>
          <a:bodyPr>
            <a:normAutofit fontScale="55000" lnSpcReduction="20000"/>
          </a:bodyPr>
          <a:lstStyle/>
          <a:p>
            <a:r>
              <a:rPr lang="en-US"/>
              <a:t>JavaScript , often abbreviated as JS, is a programming language that is one of the core technologies of the World Wide Web, alongside HTML and CSS. As of 2022, 98% of websites use JavaScript on the client side for webpage behavior, often incorporating third-party libraries. All major web browsers have a dedicated JavaScript engine to execute the code on users' devices.</a:t>
            </a:r>
          </a:p>
          <a:p>
            <a:endParaRPr lang="en-US"/>
          </a:p>
          <a:p>
            <a:r>
              <a:rPr lang="en-US"/>
              <a:t>JavaScript is a high-level, often just-in-time compiled language that conforms to the ECMAScript standard.[10] It has dynamic typing, prototype-based object-orientation, and first-class functions. It is multi-paradigm, supporting event-driven, functional, and imperative programming styles. It has application programming interfaces (APIs) for working with text, dates, regular expressions, standard data structures, and the Document Object Model (DOM).</a:t>
            </a:r>
          </a:p>
          <a:p>
            <a:endParaRPr lang="en-US"/>
          </a:p>
          <a:p>
            <a:r>
              <a:rPr lang="en-US"/>
              <a:t>The ECMAScript standard does not include any input/output (I/O), such as networking, storage, or graphics facilities. In practice, the web browser or other runtime system provides JavaScript APIs for I/O.</a:t>
            </a:r>
          </a:p>
          <a:p>
            <a:endParaRPr lang="en-US"/>
          </a:p>
          <a:p>
            <a:r>
              <a:rPr lang="en-US"/>
              <a:t>JavaScript engines were originally used only in web browsers, but are now core components of some servers and a variety of applications. The most popular runtime system for this usage is Node.js.</a:t>
            </a:r>
          </a:p>
          <a:p>
            <a:endParaRPr lang="en-US"/>
          </a:p>
          <a:p>
            <a:r>
              <a:rPr lang="en-US"/>
              <a:t>Although Java and JavaScript are similar in name, syntax, and respective standard libraries, the two languages are distinct and differ greatly in design.</a:t>
            </a:r>
          </a:p>
        </p:txBody>
      </p:sp>
      <p:pic>
        <p:nvPicPr>
          <p:cNvPr id="4" name="Content Placeholder 3" descr="download (2)"/>
          <p:cNvPicPr>
            <a:picLocks noGrp="1" noChangeAspect="1"/>
          </p:cNvPicPr>
          <p:nvPr>
            <p:ph sz="half" idx="2"/>
          </p:nvPr>
        </p:nvPicPr>
        <p:blipFill>
          <a:blip r:embed="rId2"/>
          <a:stretch>
            <a:fillRect/>
          </a:stretch>
        </p:blipFill>
        <p:spPr>
          <a:xfrm>
            <a:off x="6752590" y="1991360"/>
            <a:ext cx="3474085" cy="347408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u="sng"/>
              <a:t>Hardware Requirement</a:t>
            </a:r>
          </a:p>
        </p:txBody>
      </p:sp>
      <p:sp>
        <p:nvSpPr>
          <p:cNvPr id="3" name="Content Placeholder 2"/>
          <p:cNvSpPr>
            <a:spLocks noGrp="1"/>
          </p:cNvSpPr>
          <p:nvPr>
            <p:ph sz="half" idx="1"/>
          </p:nvPr>
        </p:nvSpPr>
        <p:spPr/>
        <p:txBody>
          <a:bodyPr/>
          <a:lstStyle/>
          <a:p>
            <a:r>
              <a:rPr lang="en-IN" altLang="en-US"/>
              <a:t>A Laptop</a:t>
            </a:r>
          </a:p>
          <a:p>
            <a:r>
              <a:rPr lang="en-IN" altLang="en-US" sz="2000"/>
              <a:t>HP pavallion Gaming </a:t>
            </a:r>
          </a:p>
          <a:p>
            <a:r>
              <a:rPr lang="en-IN" altLang="en-US" sz="2000"/>
              <a:t>Dell Precision </a:t>
            </a:r>
          </a:p>
          <a:p>
            <a:endParaRPr lang="en-IN" altLang="en-US"/>
          </a:p>
          <a:p>
            <a:endParaRPr lang="en-IN" altLang="en-US"/>
          </a:p>
          <a:p>
            <a:endParaRPr lang="en-IN" altLang="en-US"/>
          </a:p>
          <a:p>
            <a:r>
              <a:rPr lang="en-IN" altLang="en-US"/>
              <a:t>A Reference book</a:t>
            </a:r>
          </a:p>
          <a:p>
            <a:pPr marL="0" indent="0">
              <a:buNone/>
            </a:pPr>
            <a:r>
              <a:rPr lang="en-IN" altLang="en-US" sz="2000"/>
              <a:t>Book by J . dott</a:t>
            </a:r>
          </a:p>
        </p:txBody>
      </p:sp>
      <p:pic>
        <p:nvPicPr>
          <p:cNvPr id="4" name="Content Placeholder 3" descr="HPPavilionGaming15-ec__2__04"/>
          <p:cNvPicPr>
            <a:picLocks noGrp="1" noChangeAspect="1"/>
          </p:cNvPicPr>
          <p:nvPr>
            <p:ph sz="half" idx="2"/>
          </p:nvPr>
        </p:nvPicPr>
        <p:blipFill>
          <a:blip r:embed="rId2"/>
          <a:stretch>
            <a:fillRect/>
          </a:stretch>
        </p:blipFill>
        <p:spPr>
          <a:xfrm>
            <a:off x="6363970" y="1330960"/>
            <a:ext cx="2503805" cy="1896110"/>
          </a:xfrm>
          <a:prstGeom prst="rect">
            <a:avLst/>
          </a:prstGeom>
        </p:spPr>
      </p:pic>
      <p:pic>
        <p:nvPicPr>
          <p:cNvPr id="6" name="Picture 5" descr="41WznOEKmAL._SX396_BO1,204,203,200_"/>
          <p:cNvPicPr>
            <a:picLocks noChangeAspect="1"/>
          </p:cNvPicPr>
          <p:nvPr/>
        </p:nvPicPr>
        <p:blipFill>
          <a:blip r:embed="rId3"/>
          <a:stretch>
            <a:fillRect/>
          </a:stretch>
        </p:blipFill>
        <p:spPr>
          <a:xfrm>
            <a:off x="6614795" y="3994150"/>
            <a:ext cx="1882140" cy="20396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1524000" y="278765"/>
            <a:ext cx="9144000" cy="958215"/>
          </a:xfrm>
        </p:spPr>
        <p:txBody>
          <a:bodyPr>
            <a:normAutofit/>
          </a:bodyPr>
          <a:lstStyle/>
          <a:p>
            <a:r>
              <a:rPr lang="en-IN" altLang="en-US" dirty="0"/>
              <a:t>Let’s start with sign page</a:t>
            </a:r>
          </a:p>
        </p:txBody>
      </p:sp>
      <p:sp>
        <p:nvSpPr>
          <p:cNvPr id="6" name="Subtitle 5"/>
          <p:cNvSpPr>
            <a:spLocks noGrp="1"/>
          </p:cNvSpPr>
          <p:nvPr>
            <p:ph type="subTitle" idx="1"/>
          </p:nvPr>
        </p:nvSpPr>
        <p:spPr>
          <a:xfrm>
            <a:off x="640715" y="1313815"/>
            <a:ext cx="10803890" cy="5316855"/>
          </a:xfrm>
        </p:spPr>
        <p:txBody>
          <a:bodyPr/>
          <a:lstStyle/>
          <a:p>
            <a:endParaRPr lang="en-US" dirty="0"/>
          </a:p>
        </p:txBody>
      </p:sp>
      <p:pic>
        <p:nvPicPr>
          <p:cNvPr id="3" name="Picture 2">
            <a:extLst>
              <a:ext uri="{FF2B5EF4-FFF2-40B4-BE49-F238E27FC236}">
                <a16:creationId xmlns:a16="http://schemas.microsoft.com/office/drawing/2014/main" id="{4DC80D70-77B4-2D30-734F-98DADBDFB0D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40715" y="1313815"/>
            <a:ext cx="10803890" cy="539368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u="sng" dirty="0"/>
              <a:t>Home page</a:t>
            </a:r>
            <a:endParaRPr lang="en-IN" altLang="en-US" dirty="0"/>
          </a:p>
        </p:txBody>
      </p:sp>
      <p:pic>
        <p:nvPicPr>
          <p:cNvPr id="7" name="Content Placeholder 6">
            <a:extLst>
              <a:ext uri="{FF2B5EF4-FFF2-40B4-BE49-F238E27FC236}">
                <a16:creationId xmlns:a16="http://schemas.microsoft.com/office/drawing/2014/main" id="{6E9A3BA4-3127-74CE-2D91-66E971F73FD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925373" y="1424539"/>
            <a:ext cx="10515600" cy="5322770"/>
          </a:xfr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u="sng" dirty="0"/>
              <a:t>Our top Drivers</a:t>
            </a:r>
          </a:p>
        </p:txBody>
      </p:sp>
      <p:pic>
        <p:nvPicPr>
          <p:cNvPr id="15" name="Content Placeholder 14">
            <a:extLst>
              <a:ext uri="{FF2B5EF4-FFF2-40B4-BE49-F238E27FC236}">
                <a16:creationId xmlns:a16="http://schemas.microsoft.com/office/drawing/2014/main" id="{F496031E-A860-9348-CDF8-E4120E47F19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746150" y="1574307"/>
            <a:ext cx="10826496" cy="5327583"/>
          </a:xfr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itle 152">
            <a:extLst>
              <a:ext uri="{FF2B5EF4-FFF2-40B4-BE49-F238E27FC236}">
                <a16:creationId xmlns:a16="http://schemas.microsoft.com/office/drawing/2014/main" id="{11D5C71F-D9C1-D8D0-9532-DC95E9743C01}"/>
              </a:ext>
            </a:extLst>
          </p:cNvPr>
          <p:cNvSpPr>
            <a:spLocks noGrp="1"/>
          </p:cNvSpPr>
          <p:nvPr>
            <p:ph type="title"/>
          </p:nvPr>
        </p:nvSpPr>
        <p:spPr/>
        <p:txBody>
          <a:bodyPr/>
          <a:lstStyle/>
          <a:p>
            <a:r>
              <a:rPr lang="en-US" b="1" dirty="0"/>
              <a:t>Code used:-</a:t>
            </a:r>
            <a:endParaRPr lang="en-GB" b="1" dirty="0"/>
          </a:p>
        </p:txBody>
      </p:sp>
      <p:pic>
        <p:nvPicPr>
          <p:cNvPr id="180" name="Content Placeholder 179">
            <a:extLst>
              <a:ext uri="{FF2B5EF4-FFF2-40B4-BE49-F238E27FC236}">
                <a16:creationId xmlns:a16="http://schemas.microsoft.com/office/drawing/2014/main" id="{18F11A48-49E2-8950-1222-D01A642BD19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838200" y="1382573"/>
            <a:ext cx="9622536" cy="4988966"/>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872A9B-AE5A-246C-6BCC-E32C8B7B480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07637" y="1152481"/>
            <a:ext cx="5590635" cy="3700142"/>
          </a:xfrm>
          <a:prstGeom prst="rect">
            <a:avLst/>
          </a:prstGeom>
        </p:spPr>
      </p:pic>
      <p:pic>
        <p:nvPicPr>
          <p:cNvPr id="5" name="Picture 4">
            <a:extLst>
              <a:ext uri="{FF2B5EF4-FFF2-40B4-BE49-F238E27FC236}">
                <a16:creationId xmlns:a16="http://schemas.microsoft.com/office/drawing/2014/main" id="{5FDE713A-89ED-4A8D-C467-CB7558CD2A1C}"/>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6007714" y="1152481"/>
            <a:ext cx="5975206" cy="370014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5549C20-469E-9D9F-94B7-32005F078C1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24025" y="642413"/>
            <a:ext cx="8743950" cy="5573174"/>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Title 152">
            <a:extLst>
              <a:ext uri="{FF2B5EF4-FFF2-40B4-BE49-F238E27FC236}">
                <a16:creationId xmlns:a16="http://schemas.microsoft.com/office/drawing/2014/main" id="{11D5C71F-D9C1-D8D0-9532-DC95E9743C01}"/>
              </a:ext>
            </a:extLst>
          </p:cNvPr>
          <p:cNvSpPr>
            <a:spLocks noGrp="1"/>
          </p:cNvSpPr>
          <p:nvPr>
            <p:ph type="title"/>
          </p:nvPr>
        </p:nvSpPr>
        <p:spPr/>
        <p:txBody>
          <a:bodyPr/>
          <a:lstStyle/>
          <a:p>
            <a:r>
              <a:rPr lang="en-US" b="1"/>
              <a:t>Dataflow Diagram</a:t>
            </a:r>
            <a:endParaRPr lang="en-GB" b="1" dirty="0"/>
          </a:p>
        </p:txBody>
      </p:sp>
      <p:pic>
        <p:nvPicPr>
          <p:cNvPr id="180" name="Content Placeholder 179">
            <a:extLst>
              <a:ext uri="{FF2B5EF4-FFF2-40B4-BE49-F238E27FC236}">
                <a16:creationId xmlns:a16="http://schemas.microsoft.com/office/drawing/2014/main" id="{18F11A48-49E2-8950-1222-D01A642BD19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680314" y="1382573"/>
            <a:ext cx="10515600" cy="5354726"/>
          </a:xfrm>
        </p:spPr>
      </p:pic>
    </p:spTree>
    <p:extLst>
      <p:ext uri="{BB962C8B-B14F-4D97-AF65-F5344CB8AC3E}">
        <p14:creationId xmlns:p14="http://schemas.microsoft.com/office/powerpoint/2010/main" val="26190988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633095"/>
            <a:ext cx="9144000" cy="1043305"/>
          </a:xfrm>
        </p:spPr>
        <p:txBody>
          <a:bodyPr>
            <a:normAutofit/>
          </a:bodyPr>
          <a:lstStyle/>
          <a:p>
            <a:r>
              <a:rPr lang="en-US" sz="4000" b="1" dirty="0"/>
              <a:t>Our references</a:t>
            </a:r>
          </a:p>
        </p:txBody>
      </p:sp>
      <p:sp>
        <p:nvSpPr>
          <p:cNvPr id="3" name="Subtitle 2"/>
          <p:cNvSpPr>
            <a:spLocks noGrp="1"/>
          </p:cNvSpPr>
          <p:nvPr>
            <p:ph type="subTitle" idx="1"/>
          </p:nvPr>
        </p:nvSpPr>
        <p:spPr>
          <a:xfrm>
            <a:off x="963295" y="1823720"/>
            <a:ext cx="10271125" cy="4923155"/>
          </a:xfrm>
        </p:spPr>
        <p:txBody>
          <a:bodyPr>
            <a:normAutofit lnSpcReduction="10000"/>
          </a:bodyPr>
          <a:lstStyle/>
          <a:p>
            <a:r>
              <a:rPr lang="en-US" b="1" u="sng" dirty="0"/>
              <a:t>Websites:</a:t>
            </a:r>
          </a:p>
          <a:p>
            <a:pPr marL="457200" indent="-457200">
              <a:buFont typeface="Arial" panose="020B0604020202020204" pitchFamily="34" charset="0"/>
              <a:buAutoNum type="arabicPeriod"/>
            </a:pPr>
            <a:r>
              <a:rPr lang="en-IN" altLang="en-US" dirty="0"/>
              <a:t>  </a:t>
            </a:r>
            <a:r>
              <a:rPr lang="en-US" dirty="0"/>
              <a:t>	www.w3schools.co</a:t>
            </a:r>
            <a:r>
              <a:rPr lang="en-IN" altLang="en-US" dirty="0"/>
              <a:t>m</a:t>
            </a:r>
            <a:endParaRPr lang="en-US" dirty="0"/>
          </a:p>
          <a:p>
            <a:pPr marL="457200" indent="-457200">
              <a:buFont typeface="Arial" panose="020B0604020202020204" pitchFamily="34" charset="0"/>
              <a:buAutoNum type="arabicPeriod"/>
            </a:pPr>
            <a:r>
              <a:rPr lang="en-US" dirty="0"/>
              <a:t>	www.google.com</a:t>
            </a:r>
          </a:p>
          <a:p>
            <a:pPr marL="457200" indent="-457200">
              <a:buFont typeface="Arial" panose="020B0604020202020204" pitchFamily="34" charset="0"/>
              <a:buAutoNum type="arabicPeriod"/>
            </a:pPr>
            <a:r>
              <a:rPr lang="en-US" dirty="0"/>
              <a:t>  	www.stackoverflow.com</a:t>
            </a:r>
          </a:p>
          <a:p>
            <a:pPr marL="457200" indent="-457200">
              <a:buFont typeface="Arial" panose="020B0604020202020204" pitchFamily="34" charset="0"/>
              <a:buAutoNum type="arabicPeriod"/>
            </a:pPr>
            <a:r>
              <a:rPr lang="en-US" dirty="0"/>
              <a:t>	developer.mozilla.org</a:t>
            </a:r>
          </a:p>
          <a:p>
            <a:pPr marL="457200" indent="-457200"/>
            <a:endParaRPr lang="en-US" dirty="0"/>
          </a:p>
          <a:p>
            <a:pPr marL="342900" indent="-342900"/>
            <a:r>
              <a:rPr lang="en-US" dirty="0"/>
              <a:t>Faculty Guidelines:</a:t>
            </a:r>
          </a:p>
          <a:p>
            <a:r>
              <a:rPr lang="en-US" dirty="0"/>
              <a:t>Mrs. Gurpreet Kaur (Technical Trainer in GLA University)</a:t>
            </a:r>
          </a:p>
          <a:p>
            <a:endParaRPr lang="en-US" b="1" dirty="0"/>
          </a:p>
          <a:p>
            <a:r>
              <a:rPr lang="en-IN" dirty="0"/>
              <a:t>Website Link: https://divyakumarraj.github.io/Trucktrk</a:t>
            </a:r>
            <a:endParaRPr lang="en-US" dirty="0"/>
          </a:p>
          <a:p>
            <a:r>
              <a:rPr lang="en-US" dirty="0" err="1"/>
              <a:t>Github</a:t>
            </a:r>
            <a:r>
              <a:rPr lang="en-US" dirty="0"/>
              <a:t> Repo Link: https://github.com/divyakumarraj/Trucktrek</a:t>
            </a:r>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altLang="en-US" sz="9600" b="1" u="sng" dirty="0"/>
              <a:t>Introduction</a:t>
            </a:r>
          </a:p>
        </p:txBody>
      </p:sp>
      <p:sp>
        <p:nvSpPr>
          <p:cNvPr id="3" name="Content Placeholder 2"/>
          <p:cNvSpPr>
            <a:spLocks noGrp="1"/>
          </p:cNvSpPr>
          <p:nvPr>
            <p:ph idx="1"/>
          </p:nvPr>
        </p:nvSpPr>
        <p:spPr/>
        <p:txBody>
          <a:bodyPr>
            <a:normAutofit fontScale="95000"/>
          </a:bodyPr>
          <a:lstStyle/>
          <a:p>
            <a:r>
              <a:rPr lang="en-US" dirty="0"/>
              <a:t>Movers and Packers is a project which is developed to provide an interactive platform between clients and packers and Movers Company. This project provides best </a:t>
            </a:r>
            <a:r>
              <a:rPr lang="en-US" dirty="0" err="1"/>
              <a:t>andreliable</a:t>
            </a:r>
            <a:r>
              <a:rPr lang="en-US" dirty="0"/>
              <a:t> services in relocating. Clients can book the services through this web portal. This </a:t>
            </a:r>
            <a:r>
              <a:rPr lang="en-US" dirty="0" err="1"/>
              <a:t>Projectprovides</a:t>
            </a:r>
            <a:r>
              <a:rPr lang="en-US" dirty="0"/>
              <a:t> useful information to clients in the process of relocating their house. Packers </a:t>
            </a:r>
            <a:r>
              <a:rPr lang="en-US" dirty="0" err="1"/>
              <a:t>andmovers</a:t>
            </a:r>
            <a:r>
              <a:rPr lang="en-US" dirty="0"/>
              <a:t> agency works according to the needs and requirement of the customers and provide </a:t>
            </a:r>
            <a:r>
              <a:rPr lang="en-US" dirty="0" err="1"/>
              <a:t>themthe</a:t>
            </a:r>
            <a:r>
              <a:rPr lang="en-US" dirty="0"/>
              <a:t> desirable results. The packers and movers agencies uses best quality packing materials </a:t>
            </a:r>
            <a:r>
              <a:rPr lang="en-US" dirty="0" err="1"/>
              <a:t>topack</a:t>
            </a:r>
            <a:r>
              <a:rPr lang="en-US" dirty="0"/>
              <a:t> our goods in such a way that all goods remain in safe condition during transit &amp;movie services ensure the safe delivery of our goods at our destination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360_F_291522205_XkrmS421FjSGTMRdTrqFZPxDY19VxpmL"/>
          <p:cNvPicPr>
            <a:picLocks noChangeAspect="1"/>
          </p:cNvPicPr>
          <p:nvPr/>
        </p:nvPicPr>
        <p:blipFill>
          <a:blip r:embed="rId2"/>
          <a:stretch>
            <a:fillRect/>
          </a:stretch>
        </p:blipFill>
        <p:spPr>
          <a:xfrm>
            <a:off x="218440" y="534670"/>
            <a:ext cx="11558905" cy="601916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ym typeface="+mn-ea"/>
              </a:rPr>
              <a:t>1.1       Planning stage of T </a:t>
            </a:r>
            <a:r>
              <a:rPr lang="en-US" dirty="0" err="1">
                <a:sym typeface="+mn-ea"/>
              </a:rPr>
              <a:t>T</a:t>
            </a:r>
            <a:r>
              <a:rPr lang="en-US" dirty="0">
                <a:sym typeface="+mn-ea"/>
              </a:rPr>
              <a:t> E Website</a:t>
            </a:r>
            <a:br>
              <a:rPr lang="en-US" sz="6000" b="1" dirty="0"/>
            </a:br>
            <a:endParaRPr lang="en-US" sz="6000" b="1" dirty="0"/>
          </a:p>
        </p:txBody>
      </p:sp>
      <p:sp>
        <p:nvSpPr>
          <p:cNvPr id="3" name="Content Placeholder 2"/>
          <p:cNvSpPr>
            <a:spLocks noGrp="1"/>
          </p:cNvSpPr>
          <p:nvPr>
            <p:ph idx="1"/>
          </p:nvPr>
        </p:nvSpPr>
        <p:spPr/>
        <p:txBody>
          <a:bodyPr>
            <a:normAutofit lnSpcReduction="10000"/>
          </a:bodyPr>
          <a:lstStyle/>
          <a:p>
            <a:endParaRPr lang="en-US" dirty="0"/>
          </a:p>
          <a:p>
            <a:pPr algn="just"/>
            <a:r>
              <a:rPr lang="en-US" dirty="0"/>
              <a:t>Before you delve into the Truck Trek Expert development stage, stop for a second and think about a few points.</a:t>
            </a:r>
          </a:p>
          <a:p>
            <a:pPr algn="just">
              <a:buFont typeface="Arial" panose="020B0604020202020204" pitchFamily="34" charset="0"/>
              <a:buChar char="•"/>
            </a:pPr>
            <a:r>
              <a:rPr lang="en-US" dirty="0"/>
              <a:t>Movers and Packers is a project which is developed to provide an interactive platform between clients and packers and Movers Company. This project provides best </a:t>
            </a:r>
            <a:r>
              <a:rPr lang="en-US" dirty="0" err="1"/>
              <a:t>andreliable</a:t>
            </a:r>
            <a:r>
              <a:rPr lang="en-US" dirty="0"/>
              <a:t> services in relocating. Clients can book the services through this web </a:t>
            </a:r>
            <a:r>
              <a:rPr lang="en-US" dirty="0" err="1"/>
              <a:t>portal.Do</a:t>
            </a:r>
            <a:r>
              <a:rPr lang="en-US" dirty="0"/>
              <a:t> you know your targeted users? This is one of the most important bullet points to think over while in your planning stage. Knowing your targeted users not only allows you to curate your content, but also guides your design and color schemes during the mobile app development stage.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ym typeface="+mn-ea"/>
              </a:rPr>
              <a:t>1.3     </a:t>
            </a:r>
            <a:r>
              <a:rPr lang="en-US" b="1" dirty="0">
                <a:sym typeface="+mn-ea"/>
              </a:rPr>
              <a:t>Main objective of the project</a:t>
            </a:r>
            <a:br>
              <a:rPr lang="en-US" dirty="0"/>
            </a:br>
            <a:endParaRPr lang="en-US" dirty="0"/>
          </a:p>
        </p:txBody>
      </p:sp>
      <p:sp>
        <p:nvSpPr>
          <p:cNvPr id="3" name="Content Placeholder 2"/>
          <p:cNvSpPr>
            <a:spLocks noGrp="1"/>
          </p:cNvSpPr>
          <p:nvPr>
            <p:ph idx="1"/>
          </p:nvPr>
        </p:nvSpPr>
        <p:spPr>
          <a:xfrm>
            <a:off x="838200" y="1825625"/>
            <a:ext cx="10515600" cy="4351338"/>
          </a:xfrm>
        </p:spPr>
        <p:txBody>
          <a:bodyPr/>
          <a:lstStyle/>
          <a:p>
            <a:pPr marL="6350" marR="0" indent="-6350">
              <a:lnSpc>
                <a:spcPct val="107000"/>
              </a:lnSpc>
              <a:spcBef>
                <a:spcPts val="0"/>
              </a:spcBef>
              <a:spcAft>
                <a:spcPts val="0"/>
              </a:spcAft>
            </a:pPr>
            <a:r>
              <a:rPr lang="en-US" dirty="0"/>
              <a:t>  </a:t>
            </a:r>
            <a:r>
              <a:rPr lang="en-GB" sz="1800" b="1" u="sng" dirty="0">
                <a:solidFill>
                  <a:srgbClr val="2F5496"/>
                </a:solidFill>
                <a:effectLst/>
                <a:uFill>
                  <a:solidFill>
                    <a:srgbClr val="000000"/>
                  </a:solidFill>
                </a:uFill>
                <a:latin typeface="Sitka Banner" pitchFamily="2" charset="0"/>
                <a:ea typeface="Sitka Banner" pitchFamily="2" charset="0"/>
                <a:cs typeface="Sitka Banner" pitchFamily="2" charset="0"/>
              </a:rPr>
              <a:t>Customer satisfaction</a:t>
            </a:r>
            <a:endParaRPr lang="en-GB" sz="1800" b="1" u="sng" dirty="0">
              <a:solidFill>
                <a:srgbClr val="000000"/>
              </a:solidFill>
              <a:effectLst/>
              <a:uFill>
                <a:solidFill>
                  <a:srgbClr val="000000"/>
                </a:solidFill>
              </a:uFill>
              <a:latin typeface="Sitka Banner" pitchFamily="2" charset="0"/>
              <a:ea typeface="Sitka Banner" pitchFamily="2" charset="0"/>
              <a:cs typeface="Sitka Banner" pitchFamily="2" charset="0"/>
            </a:endParaRPr>
          </a:p>
          <a:p>
            <a:r>
              <a:rPr lang="en-GB" sz="1800" dirty="0">
                <a:solidFill>
                  <a:srgbClr val="000000"/>
                </a:solidFill>
                <a:effectLst/>
                <a:latin typeface="Calibri" panose="020F0502020204030204" pitchFamily="34" charset="0"/>
                <a:ea typeface="Calibri" panose="020F0502020204030204" pitchFamily="34" charset="0"/>
              </a:rPr>
              <a:t>The mission statement of Truck Trek Expert focuses on addressing issues of customer satisfaction. The mission statement of Truck Trek Expert has identified its target customer groups, and also identified their needs and demands. The mission statement reflects on how its products and services work towards increasing customer satisfaction for its target customers</a:t>
            </a:r>
          </a:p>
          <a:p>
            <a:pPr marL="0" marR="0">
              <a:lnSpc>
                <a:spcPct val="107000"/>
              </a:lnSpc>
              <a:spcBef>
                <a:spcPts val="0"/>
              </a:spcBef>
              <a:spcAft>
                <a:spcPts val="800"/>
              </a:spcAft>
            </a:pPr>
            <a:endParaRPr lang="en-GB" sz="1800" b="1" dirty="0">
              <a:solidFill>
                <a:srgbClr val="2F5496"/>
              </a:solidFill>
              <a:effectLst/>
              <a:latin typeface="Calibri" panose="020F0502020204030204" pitchFamily="34" charset="0"/>
              <a:ea typeface="Calibri" panose="020F0502020204030204" pitchFamily="34" charset="0"/>
            </a:endParaRPr>
          </a:p>
          <a:p>
            <a:pPr marL="0" marR="0">
              <a:lnSpc>
                <a:spcPct val="107000"/>
              </a:lnSpc>
              <a:spcBef>
                <a:spcPts val="0"/>
              </a:spcBef>
              <a:spcAft>
                <a:spcPts val="800"/>
              </a:spcAft>
            </a:pPr>
            <a:endParaRPr lang="en-GB" sz="1800" b="1" dirty="0">
              <a:solidFill>
                <a:srgbClr val="2F5496"/>
              </a:solidFill>
              <a:latin typeface="Calibri" panose="020F0502020204030204" pitchFamily="34" charset="0"/>
              <a:ea typeface="Calibri" panose="020F0502020204030204" pitchFamily="34" charset="0"/>
            </a:endParaRPr>
          </a:p>
          <a:p>
            <a:pPr marL="0" marR="0">
              <a:lnSpc>
                <a:spcPct val="107000"/>
              </a:lnSpc>
              <a:spcBef>
                <a:spcPts val="0"/>
              </a:spcBef>
              <a:spcAft>
                <a:spcPts val="800"/>
              </a:spcAft>
            </a:pPr>
            <a:r>
              <a:rPr lang="en-GB" sz="1800" b="1" dirty="0">
                <a:solidFill>
                  <a:srgbClr val="2F5496"/>
                </a:solidFill>
                <a:effectLst/>
                <a:latin typeface="Calibri" panose="020F0502020204030204" pitchFamily="34" charset="0"/>
                <a:ea typeface="Calibri" panose="020F0502020204030204" pitchFamily="34" charset="0"/>
              </a:rPr>
              <a:t>Realistic and clear </a:t>
            </a:r>
            <a:endParaRPr lang="en-GB" sz="1800" dirty="0">
              <a:solidFill>
                <a:srgbClr val="000000"/>
              </a:solidFill>
              <a:effectLst/>
              <a:latin typeface="Calibri" panose="020F0502020204030204" pitchFamily="34" charset="0"/>
              <a:ea typeface="Calibri" panose="020F0502020204030204" pitchFamily="34" charset="0"/>
            </a:endParaRPr>
          </a:p>
          <a:p>
            <a:r>
              <a:rPr lang="en-GB" sz="1800" dirty="0">
                <a:solidFill>
                  <a:srgbClr val="000000"/>
                </a:solidFill>
                <a:effectLst/>
                <a:latin typeface="Calibri" panose="020F0502020204030204" pitchFamily="34" charset="0"/>
                <a:ea typeface="Calibri" panose="020F0502020204030204" pitchFamily="34" charset="0"/>
              </a:rPr>
              <a:t>The mission statement for Truck Trek Expert is also realistic and clear. This means that Truck Trek Expert has used simple, string, and easily understood words and phrases in the drafting of its mission statement. Clarity is important so that the mission statement is understood by all relevant stakeholders of Truck Trek Expert Company. </a:t>
            </a:r>
            <a:r>
              <a:rPr lang="en-GB" sz="1800" dirty="0">
                <a:solidFill>
                  <a:srgbClr val="000000"/>
                </a:solidFill>
                <a:latin typeface="Calibri" panose="020F0502020204030204" pitchFamily="34" charset="0"/>
                <a:ea typeface="Calibri" panose="020F0502020204030204" pitchFamily="34" charset="0"/>
              </a:rPr>
              <a:t>Trucker’s</a:t>
            </a:r>
            <a:r>
              <a:rPr lang="en-GB" sz="1800" dirty="0">
                <a:solidFill>
                  <a:srgbClr val="000000"/>
                </a:solidFill>
                <a:effectLst/>
                <a:latin typeface="Calibri" panose="020F0502020204030204" pitchFamily="34" charset="0"/>
                <a:ea typeface="Calibri" panose="020F0502020204030204" pitchFamily="34" charset="0"/>
              </a:rPr>
              <a:t> mission statement is also realistic, which makes it able to achieve various set goals and targets</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altLang="en-US" b="1" u="sng"/>
              <a:t>Software  Requirement</a:t>
            </a:r>
          </a:p>
        </p:txBody>
      </p:sp>
      <p:sp>
        <p:nvSpPr>
          <p:cNvPr id="3" name="Content Placeholder 2"/>
          <p:cNvSpPr>
            <a:spLocks noGrp="1"/>
          </p:cNvSpPr>
          <p:nvPr>
            <p:ph sz="half" idx="1"/>
          </p:nvPr>
        </p:nvSpPr>
        <p:spPr>
          <a:xfrm>
            <a:off x="838200" y="1825625"/>
            <a:ext cx="8754110" cy="4351655"/>
          </a:xfrm>
        </p:spPr>
        <p:txBody>
          <a:bodyPr>
            <a:normAutofit/>
          </a:bodyPr>
          <a:lstStyle/>
          <a:p>
            <a:r>
              <a:rPr lang="en-IN" altLang="en-US" b="1" u="sng" dirty="0"/>
              <a:t>PHP                                                                 </a:t>
            </a:r>
          </a:p>
          <a:p>
            <a:pPr marL="0" indent="0">
              <a:buNone/>
            </a:pPr>
            <a:endParaRPr lang="en-IN" altLang="en-US" sz="2000" dirty="0"/>
          </a:p>
          <a:p>
            <a:endParaRPr lang="en-IN" altLang="en-US" sz="2000" dirty="0"/>
          </a:p>
          <a:p>
            <a:pPr algn="just"/>
            <a:r>
              <a:rPr lang="en-US" sz="2000" b="0" i="0" dirty="0">
                <a:solidFill>
                  <a:srgbClr val="333333"/>
                </a:solidFill>
                <a:effectLst/>
                <a:latin typeface="inter-regular"/>
              </a:rPr>
              <a:t>PHP is an open-source, interpreted, and object-oriented scripting language that can be executed at the server-side. PHP is well suited for web development. Therefore, it is used to develop web applications (an application that executes on the server and generates the dynamic page.).</a:t>
            </a:r>
          </a:p>
          <a:p>
            <a:pPr algn="just"/>
            <a:r>
              <a:rPr lang="en-US" sz="2000" b="0" i="0" dirty="0">
                <a:solidFill>
                  <a:srgbClr val="333333"/>
                </a:solidFill>
                <a:effectLst/>
                <a:latin typeface="inter-regular"/>
              </a:rPr>
              <a:t>PHP was created by </a:t>
            </a:r>
            <a:r>
              <a:rPr lang="en-US" sz="2000" b="1" i="0" dirty="0">
                <a:solidFill>
                  <a:srgbClr val="333333"/>
                </a:solidFill>
                <a:effectLst/>
                <a:latin typeface="inter-bold"/>
              </a:rPr>
              <a:t>Rasmus </a:t>
            </a:r>
            <a:r>
              <a:rPr lang="en-US" sz="2000" b="1" i="0" dirty="0" err="1">
                <a:solidFill>
                  <a:srgbClr val="333333"/>
                </a:solidFill>
                <a:effectLst/>
                <a:latin typeface="inter-bold"/>
              </a:rPr>
              <a:t>Lerdorf</a:t>
            </a:r>
            <a:r>
              <a:rPr lang="en-US" sz="2000" b="1" i="0" dirty="0">
                <a:solidFill>
                  <a:srgbClr val="333333"/>
                </a:solidFill>
                <a:effectLst/>
                <a:latin typeface="inter-bold"/>
              </a:rPr>
              <a:t> in 1994</a:t>
            </a:r>
            <a:r>
              <a:rPr lang="en-US" sz="2000" b="0" i="0" dirty="0">
                <a:solidFill>
                  <a:srgbClr val="333333"/>
                </a:solidFill>
                <a:effectLst/>
                <a:latin typeface="inter-regular"/>
              </a:rPr>
              <a:t> but appeared in the market in 1995. </a:t>
            </a:r>
            <a:r>
              <a:rPr lang="en-US" sz="2000" b="1" i="0" dirty="0">
                <a:solidFill>
                  <a:srgbClr val="333333"/>
                </a:solidFill>
                <a:effectLst/>
                <a:latin typeface="inter-bold"/>
              </a:rPr>
              <a:t>PHP 7.4.0</a:t>
            </a:r>
            <a:r>
              <a:rPr lang="en-US" sz="2000" b="0" i="0" dirty="0">
                <a:solidFill>
                  <a:srgbClr val="333333"/>
                </a:solidFill>
                <a:effectLst/>
                <a:latin typeface="inter-regular"/>
              </a:rPr>
              <a:t> is the latest version of PHP, which was released on </a:t>
            </a:r>
            <a:r>
              <a:rPr lang="en-US" sz="2000" b="1" i="0" dirty="0">
                <a:solidFill>
                  <a:srgbClr val="333333"/>
                </a:solidFill>
                <a:effectLst/>
                <a:latin typeface="inter-bold"/>
              </a:rPr>
              <a:t>28 November</a:t>
            </a:r>
            <a:r>
              <a:rPr lang="en-US" sz="2000" b="0" i="0" dirty="0">
                <a:solidFill>
                  <a:srgbClr val="333333"/>
                </a:solidFill>
                <a:effectLst/>
                <a:latin typeface="inter-regular"/>
              </a:rPr>
              <a:t>.</a:t>
            </a:r>
          </a:p>
        </p:txBody>
      </p:sp>
      <p:pic>
        <p:nvPicPr>
          <p:cNvPr id="4" name="Content Placeholder 3"/>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4551362" y="1951990"/>
            <a:ext cx="1754340" cy="12084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b="1" u="sng" dirty="0"/>
              <a:t>X</a:t>
            </a:r>
            <a:r>
              <a:rPr lang="en-IN" altLang="en-US" b="1" u="sng" dirty="0" err="1"/>
              <a:t>ampp</a:t>
            </a:r>
            <a:endParaRPr lang="en-IN" altLang="en-US" b="1" u="sng" dirty="0"/>
          </a:p>
        </p:txBody>
      </p:sp>
      <p:sp>
        <p:nvSpPr>
          <p:cNvPr id="3" name="Content Placeholder 2"/>
          <p:cNvSpPr>
            <a:spLocks noGrp="1"/>
          </p:cNvSpPr>
          <p:nvPr>
            <p:ph sz="half" idx="1"/>
          </p:nvPr>
        </p:nvSpPr>
        <p:spPr>
          <a:xfrm>
            <a:off x="838200" y="1825625"/>
            <a:ext cx="5181600" cy="4587240"/>
          </a:xfrm>
        </p:spPr>
        <p:txBody>
          <a:bodyPr>
            <a:noAutofit/>
          </a:bodyPr>
          <a:lstStyle/>
          <a:p>
            <a:r>
              <a:rPr lang="en-US" sz="2000" i="0" dirty="0">
                <a:solidFill>
                  <a:srgbClr val="333333"/>
                </a:solidFill>
                <a:effectLst/>
                <a:latin typeface="inter-regular"/>
              </a:rPr>
              <a:t>XAMPP is one of the widely used cross-platform web servers, which helps developers to create and test their programs on a local webserver. It was developed by the </a:t>
            </a:r>
            <a:r>
              <a:rPr lang="en-US" sz="2000" i="0" dirty="0">
                <a:solidFill>
                  <a:srgbClr val="333333"/>
                </a:solidFill>
                <a:effectLst/>
                <a:latin typeface="inter-bold"/>
              </a:rPr>
              <a:t>Apache Friends</a:t>
            </a:r>
            <a:r>
              <a:rPr lang="en-US" sz="2000" i="0" dirty="0">
                <a:solidFill>
                  <a:srgbClr val="333333"/>
                </a:solidFill>
                <a:effectLst/>
                <a:latin typeface="inter-regular"/>
              </a:rPr>
              <a:t>, and its native source code can be revised or modified by the audience. It consists of </a:t>
            </a:r>
            <a:r>
              <a:rPr lang="en-US" sz="2000" i="0" dirty="0">
                <a:solidFill>
                  <a:srgbClr val="333333"/>
                </a:solidFill>
                <a:effectLst/>
                <a:latin typeface="inter-bold"/>
              </a:rPr>
              <a:t>Apache HTTP Server, MariaDB, and interpreter</a:t>
            </a:r>
            <a:r>
              <a:rPr lang="en-US" sz="2000" i="0" dirty="0">
                <a:solidFill>
                  <a:srgbClr val="333333"/>
                </a:solidFill>
                <a:effectLst/>
                <a:latin typeface="inter-regular"/>
              </a:rPr>
              <a:t> for the different programming languages like PHP and Perl. It is available in 11 languages and supported by different platforms such as the IA-32 package of Windows &amp; x64 package of macOS and Linux. </a:t>
            </a:r>
          </a:p>
        </p:txBody>
      </p:sp>
      <p:pic>
        <p:nvPicPr>
          <p:cNvPr id="8" name="Content Placeholder 7">
            <a:extLst>
              <a:ext uri="{FF2B5EF4-FFF2-40B4-BE49-F238E27FC236}">
                <a16:creationId xmlns:a16="http://schemas.microsoft.com/office/drawing/2014/main" id="{7224FB4E-FE73-FE3B-EB9A-D48F9E24E31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7000646" y="176910"/>
            <a:ext cx="4696359" cy="3407537"/>
          </a:xfr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13055"/>
            <a:ext cx="9144000" cy="1042670"/>
          </a:xfrm>
        </p:spPr>
        <p:txBody>
          <a:bodyPr/>
          <a:lstStyle/>
          <a:p>
            <a:r>
              <a:rPr lang="en-IN" altLang="en-US" sz="4400" b="1" u="sng"/>
              <a:t>Visual Studio Code</a:t>
            </a:r>
          </a:p>
        </p:txBody>
      </p:sp>
      <p:sp>
        <p:nvSpPr>
          <p:cNvPr id="5" name="Subtitle 4"/>
          <p:cNvSpPr>
            <a:spLocks noGrp="1"/>
          </p:cNvSpPr>
          <p:nvPr>
            <p:ph type="subTitle" idx="1"/>
          </p:nvPr>
        </p:nvSpPr>
        <p:spPr>
          <a:xfrm>
            <a:off x="1524000" y="2386330"/>
            <a:ext cx="9144000" cy="2871470"/>
          </a:xfrm>
        </p:spPr>
        <p:txBody>
          <a:bodyPr>
            <a:normAutofit fontScale="90000" lnSpcReduction="20000"/>
          </a:bodyPr>
          <a:lstStyle/>
          <a:p>
            <a:r>
              <a:rPr lang="en-US"/>
              <a:t>Visual Studio Code, also commonly referred to as VS Code,is a source-code editor made by Microsoft with the Electron Framework, for Windows, Linux and macOS. Features include support for debugging, syntax highlighting, intelligent code completion, snippets, code refactoring, and embedded Git. Users can change the theme, keyboard shortcuts, preferences, and install extensions that add additional functionality.</a:t>
            </a:r>
          </a:p>
          <a:p>
            <a:endParaRPr lang="en-US"/>
          </a:p>
          <a:p>
            <a:r>
              <a:rPr lang="en-US"/>
              <a:t>In the Stack Overflow 2021 Developer Survey, Visual Studio Code was ranked the most popular developer environment tool among 82,000 respondents, with 70% reporting that they use it.</a:t>
            </a:r>
          </a:p>
        </p:txBody>
      </p:sp>
      <p:pic>
        <p:nvPicPr>
          <p:cNvPr id="6" name="Picture 5" descr="Visual_Studio_Code_1.35_icon.svg"/>
          <p:cNvPicPr>
            <a:picLocks noChangeAspect="1"/>
          </p:cNvPicPr>
          <p:nvPr/>
        </p:nvPicPr>
        <p:blipFill>
          <a:blip r:embed="rId2"/>
          <a:stretch>
            <a:fillRect/>
          </a:stretch>
        </p:blipFill>
        <p:spPr>
          <a:xfrm>
            <a:off x="9118600" y="313055"/>
            <a:ext cx="1984375" cy="198437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b="1" u="sng"/>
              <a:t>Technology Used</a:t>
            </a:r>
          </a:p>
        </p:txBody>
      </p:sp>
      <p:sp>
        <p:nvSpPr>
          <p:cNvPr id="3" name="Content Placeholder 2"/>
          <p:cNvSpPr>
            <a:spLocks noGrp="1"/>
          </p:cNvSpPr>
          <p:nvPr>
            <p:ph sz="half" idx="1"/>
          </p:nvPr>
        </p:nvSpPr>
        <p:spPr>
          <a:xfrm>
            <a:off x="727075" y="1825625"/>
            <a:ext cx="5292725" cy="4823460"/>
          </a:xfrm>
        </p:spPr>
        <p:txBody>
          <a:bodyPr>
            <a:normAutofit fontScale="90000" lnSpcReduction="20000"/>
          </a:bodyPr>
          <a:lstStyle/>
          <a:p>
            <a:r>
              <a:rPr lang="en-IN" altLang="en-US" b="1" u="sng"/>
              <a:t>HTML</a:t>
            </a:r>
            <a:endParaRPr lang="en-US" b="1" u="sng"/>
          </a:p>
          <a:p>
            <a:r>
              <a:rPr lang="en-US"/>
              <a:t>HTML stands for Hyper Text Markup Language</a:t>
            </a:r>
          </a:p>
          <a:p>
            <a:r>
              <a:rPr lang="en-US"/>
              <a:t>HTML is the standard markup language for creating Web pages</a:t>
            </a:r>
          </a:p>
          <a:p>
            <a:r>
              <a:rPr lang="en-US"/>
              <a:t>HTML describes the structure of a Web page</a:t>
            </a:r>
          </a:p>
          <a:p>
            <a:r>
              <a:rPr lang="en-US"/>
              <a:t>HTML consists of a series of elements</a:t>
            </a:r>
          </a:p>
          <a:p>
            <a:r>
              <a:rPr lang="en-US"/>
              <a:t>HTML elements tell the browser how to display the content</a:t>
            </a:r>
          </a:p>
          <a:p>
            <a:r>
              <a:rPr lang="en-US"/>
              <a:t>HTML elements label pieces of content such as "this is a heading", "this is a paragraph", "this is a link", etc.</a:t>
            </a:r>
          </a:p>
        </p:txBody>
      </p:sp>
      <p:pic>
        <p:nvPicPr>
          <p:cNvPr id="4" name="Content Placeholder 3" descr="download"/>
          <p:cNvPicPr>
            <a:picLocks noGrp="1" noChangeAspect="1"/>
          </p:cNvPicPr>
          <p:nvPr>
            <p:ph sz="half" idx="2"/>
          </p:nvPr>
        </p:nvPicPr>
        <p:blipFill>
          <a:blip r:embed="rId2"/>
          <a:stretch>
            <a:fillRect/>
          </a:stretch>
        </p:blipFill>
        <p:spPr>
          <a:xfrm>
            <a:off x="6290945" y="1529080"/>
            <a:ext cx="4949190" cy="419925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3175635" y="200025"/>
            <a:ext cx="5669915" cy="1482090"/>
          </a:xfrm>
        </p:spPr>
        <p:txBody>
          <a:bodyPr>
            <a:normAutofit/>
          </a:bodyPr>
          <a:lstStyle/>
          <a:p>
            <a:r>
              <a:rPr lang="en-IN" altLang="en-US" b="1" u="sng"/>
              <a:t>CSS</a:t>
            </a:r>
          </a:p>
        </p:txBody>
      </p:sp>
      <p:sp>
        <p:nvSpPr>
          <p:cNvPr id="6" name="Subtitle 5"/>
          <p:cNvSpPr>
            <a:spLocks noGrp="1"/>
          </p:cNvSpPr>
          <p:nvPr>
            <p:ph type="subTitle" idx="1"/>
          </p:nvPr>
        </p:nvSpPr>
        <p:spPr>
          <a:xfrm>
            <a:off x="935355" y="1681480"/>
            <a:ext cx="6047740" cy="4526915"/>
          </a:xfrm>
        </p:spPr>
        <p:txBody>
          <a:bodyPr>
            <a:normAutofit/>
          </a:bodyPr>
          <a:lstStyle/>
          <a:p>
            <a:pPr marL="342900" indent="-342900">
              <a:buFont typeface="Arial" panose="020B0604020202020204" pitchFamily="34" charset="0"/>
              <a:buChar char="•"/>
            </a:pPr>
            <a:r>
              <a:rPr lang="en-US"/>
              <a:t>CSS stands for Cascading Style Sheets</a:t>
            </a:r>
          </a:p>
          <a:p>
            <a:pPr marL="342900" indent="-342900">
              <a:buFont typeface="Arial" panose="020B0604020202020204" pitchFamily="34" charset="0"/>
              <a:buChar char="•"/>
            </a:pPr>
            <a:r>
              <a:rPr lang="en-US"/>
              <a:t>CSS describes how HTML elements are to be displayed on screen, paper, or in other media</a:t>
            </a:r>
          </a:p>
          <a:p>
            <a:pPr marL="342900" indent="-342900">
              <a:buFont typeface="Arial" panose="020B0604020202020204" pitchFamily="34" charset="0"/>
              <a:buChar char="•"/>
            </a:pPr>
            <a:r>
              <a:rPr lang="en-US"/>
              <a:t>CSS saves a lot of work. It can control the layout of multiple web pages all at once</a:t>
            </a:r>
          </a:p>
          <a:p>
            <a:pPr marL="342900" indent="-342900">
              <a:buFont typeface="Arial" panose="020B0604020202020204" pitchFamily="34" charset="0"/>
              <a:buChar char="•"/>
            </a:pPr>
            <a:r>
              <a:rPr lang="en-US"/>
              <a:t>External stylesheets are stored in CSS files</a:t>
            </a:r>
          </a:p>
        </p:txBody>
      </p:sp>
      <p:pic>
        <p:nvPicPr>
          <p:cNvPr id="7" name="Picture 6" descr="download (1)"/>
          <p:cNvPicPr>
            <a:picLocks noChangeAspect="1"/>
          </p:cNvPicPr>
          <p:nvPr/>
        </p:nvPicPr>
        <p:blipFill>
          <a:blip r:embed="rId2"/>
          <a:stretch>
            <a:fillRect/>
          </a:stretch>
        </p:blipFill>
        <p:spPr>
          <a:xfrm>
            <a:off x="8458200" y="1275080"/>
            <a:ext cx="2771140" cy="393446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1721</TotalTime>
  <Words>1225</Words>
  <Application>Microsoft Office PowerPoint</Application>
  <PresentationFormat>Widescreen</PresentationFormat>
  <Paragraphs>87</Paragraphs>
  <Slides>20</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Arial Black</vt:lpstr>
      <vt:lpstr>Calibri</vt:lpstr>
      <vt:lpstr>Calibri Light</vt:lpstr>
      <vt:lpstr>inter-bold</vt:lpstr>
      <vt:lpstr>inter-regular</vt:lpstr>
      <vt:lpstr>Sitka Banner</vt:lpstr>
      <vt:lpstr>Times New Roman</vt:lpstr>
      <vt:lpstr>Office Theme</vt:lpstr>
      <vt:lpstr>                                                                 MINI PROJECT-1                                        PROJECT REPORT FILE      </vt:lpstr>
      <vt:lpstr>Introduction</vt:lpstr>
      <vt:lpstr>1.1       Planning stage of T T E Website </vt:lpstr>
      <vt:lpstr>1.3     Main objective of the project </vt:lpstr>
      <vt:lpstr>Software  Requirement</vt:lpstr>
      <vt:lpstr>Xampp</vt:lpstr>
      <vt:lpstr>Visual Studio Code</vt:lpstr>
      <vt:lpstr>Technology Used</vt:lpstr>
      <vt:lpstr>CSS</vt:lpstr>
      <vt:lpstr>Java Script</vt:lpstr>
      <vt:lpstr>Hardware Requirement</vt:lpstr>
      <vt:lpstr>Let’s start with sign page</vt:lpstr>
      <vt:lpstr>Home page</vt:lpstr>
      <vt:lpstr>Our top Drivers</vt:lpstr>
      <vt:lpstr>Code used:-</vt:lpstr>
      <vt:lpstr>PowerPoint Presentation</vt:lpstr>
      <vt:lpstr>PowerPoint Presentation</vt:lpstr>
      <vt:lpstr>Dataflow Diagram</vt:lpstr>
      <vt:lpstr>Our 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sachin srivastava</dc:creator>
  <cp:lastModifiedBy>Divya prakash Gupta</cp:lastModifiedBy>
  <cp:revision>7</cp:revision>
  <dcterms:created xsi:type="dcterms:W3CDTF">2022-11-24T13:58:00Z</dcterms:created>
  <dcterms:modified xsi:type="dcterms:W3CDTF">2023-04-27T06:28:20Z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1378A561339748C6A826AB5AF72E78B8</vt:lpwstr>
  </property>
  <property fmtid="{D5CDD505-2E9C-101B-9397-08002B2CF9AE}" pid="3" name="KSOProductBuildVer">
    <vt:lpwstr>1033-11.2.0.11417</vt:lpwstr>
  </property>
</Properties>
</file>

<file path=docProps/thumbnail.jpeg>
</file>